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6" r:id="rId2"/>
  </p:sldMasterIdLst>
  <p:notesMasterIdLst>
    <p:notesMasterId r:id="rId59"/>
  </p:notesMasterIdLst>
  <p:sldIdLst>
    <p:sldId id="342" r:id="rId3"/>
    <p:sldId id="257" r:id="rId4"/>
    <p:sldId id="262" r:id="rId5"/>
    <p:sldId id="259" r:id="rId6"/>
    <p:sldId id="261" r:id="rId7"/>
    <p:sldId id="260" r:id="rId8"/>
    <p:sldId id="349" r:id="rId9"/>
    <p:sldId id="268" r:id="rId10"/>
    <p:sldId id="269" r:id="rId11"/>
    <p:sldId id="314" r:id="rId12"/>
    <p:sldId id="308" r:id="rId13"/>
    <p:sldId id="315" r:id="rId14"/>
    <p:sldId id="318" r:id="rId15"/>
    <p:sldId id="319" r:id="rId16"/>
    <p:sldId id="287" r:id="rId17"/>
    <p:sldId id="264" r:id="rId18"/>
    <p:sldId id="344" r:id="rId19"/>
    <p:sldId id="280" r:id="rId20"/>
    <p:sldId id="316" r:id="rId21"/>
    <p:sldId id="282" r:id="rId22"/>
    <p:sldId id="284" r:id="rId23"/>
    <p:sldId id="317" r:id="rId24"/>
    <p:sldId id="285" r:id="rId25"/>
    <p:sldId id="286" r:id="rId26"/>
    <p:sldId id="290" r:id="rId27"/>
    <p:sldId id="322" r:id="rId28"/>
    <p:sldId id="323" r:id="rId29"/>
    <p:sldId id="324" r:id="rId30"/>
    <p:sldId id="325" r:id="rId31"/>
    <p:sldId id="326" r:id="rId32"/>
    <p:sldId id="327" r:id="rId33"/>
    <p:sldId id="328" r:id="rId34"/>
    <p:sldId id="272" r:id="rId35"/>
    <p:sldId id="329" r:id="rId36"/>
    <p:sldId id="352" r:id="rId37"/>
    <p:sldId id="274" r:id="rId38"/>
    <p:sldId id="275" r:id="rId39"/>
    <p:sldId id="311" r:id="rId40"/>
    <p:sldId id="336" r:id="rId41"/>
    <p:sldId id="276" r:id="rId42"/>
    <p:sldId id="291" r:id="rId43"/>
    <p:sldId id="331" r:id="rId44"/>
    <p:sldId id="330" r:id="rId45"/>
    <p:sldId id="334" r:id="rId46"/>
    <p:sldId id="345" r:id="rId47"/>
    <p:sldId id="312" r:id="rId48"/>
    <p:sldId id="292" r:id="rId49"/>
    <p:sldId id="335" r:id="rId50"/>
    <p:sldId id="348" r:id="rId51"/>
    <p:sldId id="339" r:id="rId52"/>
    <p:sldId id="338" r:id="rId53"/>
    <p:sldId id="351" r:id="rId54"/>
    <p:sldId id="340" r:id="rId55"/>
    <p:sldId id="313" r:id="rId56"/>
    <p:sldId id="341" r:id="rId57"/>
    <p:sldId id="343" r:id="rId58"/>
  </p:sldIdLst>
  <p:sldSz cx="12192000" cy="6858000"/>
  <p:notesSz cx="6858000" cy="9144000"/>
  <p:embeddedFontLst>
    <p:embeddedFont>
      <p:font typeface="Abadi" panose="020B0604020104020204" pitchFamily="34" charset="0"/>
      <p:regular r:id="rId60"/>
    </p:embeddedFont>
    <p:embeddedFont>
      <p:font typeface="Algerian" panose="04020705040A02060702" pitchFamily="82" charset="0"/>
      <p:regular r:id="rId61"/>
    </p:embeddedFont>
    <p:embeddedFont>
      <p:font typeface="Bradley Hand ITC" panose="03070402050302030203" pitchFamily="66" charset="0"/>
      <p:regular r:id="rId62"/>
    </p:embeddedFont>
    <p:embeddedFont>
      <p:font typeface="Calibri" panose="020F0502020204030204" pitchFamily="34" charset="0"/>
      <p:regular r:id="rId63"/>
      <p:bold r:id="rId64"/>
      <p:italic r:id="rId65"/>
      <p:boldItalic r:id="rId66"/>
    </p:embeddedFont>
    <p:embeddedFont>
      <p:font typeface="Chiller" panose="04020404031007020602" pitchFamily="82" charset="0"/>
      <p:regular r:id="rId67"/>
    </p:embeddedFont>
    <p:embeddedFont>
      <p:font typeface="Consolas" panose="020B0609020204030204" pitchFamily="49" charset="0"/>
      <p:regular r:id="rId68"/>
      <p:bold r:id="rId69"/>
      <p:italic r:id="rId70"/>
      <p:boldItalic r:id="rId71"/>
    </p:embeddedFont>
    <p:embeddedFont>
      <p:font typeface="Helvetica" panose="020B0604020202020204" pitchFamily="34" charset="0"/>
      <p:regular r:id="rId72"/>
      <p:bold r:id="rId73"/>
      <p:italic r:id="rId74"/>
      <p:boldItalic r:id="rId75"/>
    </p:embeddedFont>
    <p:embeddedFont>
      <p:font typeface="Verdana" panose="020B0604030504040204" pitchFamily="34" charset="0"/>
      <p:regular r:id="rId76"/>
      <p:bold r:id="rId77"/>
      <p:italic r:id="rId78"/>
      <p:boldItalic r:id="rId7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2" autoAdjust="0"/>
    <p:restoredTop sz="80265" autoAdjust="0"/>
  </p:normalViewPr>
  <p:slideViewPr>
    <p:cSldViewPr snapToGrid="0">
      <p:cViewPr varScale="1">
        <p:scale>
          <a:sx n="63" d="100"/>
          <a:sy n="63" d="100"/>
        </p:scale>
        <p:origin x="612" y="56"/>
      </p:cViewPr>
      <p:guideLst/>
    </p:cSldViewPr>
  </p:slideViewPr>
  <p:notesTextViewPr>
    <p:cViewPr>
      <p:scale>
        <a:sx n="100" d="100"/>
        <a:sy n="100" d="100"/>
      </p:scale>
      <p:origin x="0" y="0"/>
    </p:cViewPr>
  </p:notesTextViewPr>
  <p:sorterViewPr>
    <p:cViewPr>
      <p:scale>
        <a:sx n="80" d="100"/>
        <a:sy n="80" d="100"/>
      </p:scale>
      <p:origin x="0" y="-6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4.fntdata"/><Relationship Id="rId68" Type="http://schemas.openxmlformats.org/officeDocument/2006/relationships/font" Target="fonts/font9.fntdata"/><Relationship Id="rId84" Type="http://schemas.microsoft.com/office/2016/11/relationships/changesInfo" Target="changesInfos/changesInfo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3.xml"/><Relationship Id="rId61" Type="http://schemas.openxmlformats.org/officeDocument/2006/relationships/font" Target="fonts/font2.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3.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7.fntdata"/><Relationship Id="rId7" Type="http://schemas.openxmlformats.org/officeDocument/2006/relationships/slide" Target="slides/slide5.xml"/><Relationship Id="rId71" Type="http://schemas.openxmlformats.org/officeDocument/2006/relationships/font" Target="fonts/font1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10T15:09:37.534" v="198" actId="20577"/>
      <pc:docMkLst>
        <pc:docMk/>
      </pc:docMkLst>
      <pc:sldChg chg="addSp modSp mod modNotesTx">
        <pc:chgData name="Mitchell Wand" userId="de9b44c55c049659" providerId="LiveId" clId="{2913B28E-C0EB-4613-A2AF-9269D383FC52}" dt="2023-11-10T15:09:37.534" v="198" actId="20577"/>
        <pc:sldMkLst>
          <pc:docMk/>
          <pc:sldMk cId="2343335372" sldId="314"/>
        </pc:sldMkLst>
        <pc:spChg chg="mod">
          <ac:chgData name="Mitchell Wand" userId="de9b44c55c049659" providerId="LiveId" clId="{2913B28E-C0EB-4613-A2AF-9269D383FC52}" dt="2023-11-10T15:07:52.182" v="101" actId="14100"/>
          <ac:spMkLst>
            <pc:docMk/>
            <pc:sldMk cId="2343335372" sldId="314"/>
            <ac:spMk id="4" creationId="{C7537FBD-FAC6-EB42-B286-483FD564DAFD}"/>
          </ac:spMkLst>
        </pc:spChg>
        <pc:picChg chg="add mod ord">
          <ac:chgData name="Mitchell Wand" userId="de9b44c55c049659" providerId="LiveId" clId="{2913B28E-C0EB-4613-A2AF-9269D383FC52}" dt="2023-11-10T15:08:02.495" v="102" actId="688"/>
          <ac:picMkLst>
            <pc:docMk/>
            <pc:sldMk cId="2343335372" sldId="314"/>
            <ac:picMk id="5" creationId="{CA2FAC82-6405-6798-35BF-78643879E7CF}"/>
          </ac:picMkLst>
        </pc:picChg>
      </pc:sldChg>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5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spend a few slides talking about public-key cryptography.</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in the math, you could look it up-- there are lots of explanations on the web.</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476201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establishes that the message wasn’t modified in transit, since to modify the message you’d have to decrypt it (easy, since the key is public) but then re-encrypt it (but only Avery can do that).  This corresponds to the “integrity” portion of CIA.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usual story about this stuff is to call the public thing the “public key” and the private thing the “private key”.  But actually they play very different roles, so it’s helpful to think of them as locks and keys.</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321842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combine these things in arbitrarily complicated ways– that’s what a crypto course is about.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310896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22222"/>
                </a:solidFill>
                <a:effectLst/>
                <a:latin typeface="Abadi" panose="020B0604020104020204" pitchFamily="34" charset="0"/>
              </a:rPr>
              <a:t>Secure Sockets Layer (SSL) is a security protocol that provides privacy, authentication, and integrity to Internet communications. SSL eventually evolved into Transport Layer Security (TLS).  </a:t>
            </a:r>
          </a:p>
          <a:p>
            <a:endParaRPr lang="en-US" b="0" i="0" dirty="0">
              <a:solidFill>
                <a:srgbClr val="222222"/>
              </a:solidFill>
              <a:effectLst/>
              <a:latin typeface="Abadi" panose="020B0604020104020204" pitchFamily="34" charset="0"/>
            </a:endParaRPr>
          </a:p>
          <a:p>
            <a:r>
              <a:rPr lang="en-US" b="0" i="0" dirty="0">
                <a:solidFill>
                  <a:srgbClr val="222222"/>
                </a:solidFill>
                <a:effectLst/>
                <a:latin typeface="Abadi" panose="020B0604020104020204" pitchFamily="34" charset="0"/>
              </a:rPr>
              <a:t>Note that requiring a certificate from a CA is analogous to using 2-factor authentication:  you (the browser user) is getting evidence from a trusted third party that the entity that says it is amazon.com really is amazon.com.</a:t>
            </a:r>
            <a:endParaRPr lang="en-US" dirty="0"/>
          </a:p>
        </p:txBody>
      </p:sp>
    </p:spTree>
    <p:extLst>
      <p:ext uri="{BB962C8B-B14F-4D97-AF65-F5344CB8AC3E}">
        <p14:creationId xmlns:p14="http://schemas.microsoft.com/office/powerpoint/2010/main" val="290411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CA certificates work.</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1132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Shape 418"/>
          <p:cNvSpPr>
            <a:spLocks noGrp="1" noRot="1" noChangeAspect="1"/>
          </p:cNvSpPr>
          <p:nvPr>
            <p:ph type="sldImg"/>
          </p:nvPr>
        </p:nvSpPr>
        <p:spPr>
          <a:xfrm>
            <a:off x="381000" y="685800"/>
            <a:ext cx="6096000" cy="3429000"/>
          </a:xfrm>
          <a:prstGeom prst="rect">
            <a:avLst/>
          </a:prstGeom>
        </p:spPr>
        <p:txBody>
          <a:bodyPr/>
          <a:lstStyle/>
          <a:p>
            <a:endParaRPr/>
          </a:p>
        </p:txBody>
      </p:sp>
      <p:sp>
        <p:nvSpPr>
          <p:cNvPr id="419" name="Shape 419"/>
          <p:cNvSpPr>
            <a:spLocks noGrp="1"/>
          </p:cNvSpPr>
          <p:nvPr>
            <p:ph type="body" sz="quarter" idx="1"/>
          </p:nvPr>
        </p:nvSpPr>
        <p:spPr>
          <a:prstGeom prst="rect">
            <a:avLst/>
          </a:prstGeom>
        </p:spPr>
        <p:txBody>
          <a:bodyPr/>
          <a:lstStyle/>
          <a:p>
            <a:pPr defTabSz="457200">
              <a:defRPr sz="2200"/>
            </a:pPr>
            <a:r>
              <a:rPr dirty="0"/>
              <a:t>Certificate authorities create SSL certificates using asymmetric (aka public/private key) cryptography.</a:t>
            </a:r>
          </a:p>
          <a:p>
            <a:pPr defTabSz="457200">
              <a:defRPr sz="2200"/>
            </a:pPr>
            <a:r>
              <a:rPr dirty="0"/>
              <a:t>Here is a </a:t>
            </a:r>
            <a:r>
              <a:rPr dirty="0" err="1"/>
              <a:t>a</a:t>
            </a:r>
            <a:r>
              <a:rPr dirty="0"/>
              <a:t> brief overview of the trust relationships when an SSL certificate is granted, and when it is checked by a browser.</a:t>
            </a:r>
          </a:p>
          <a:p>
            <a:pPr defTabSz="457200">
              <a:defRPr sz="2200"/>
            </a:pPr>
            <a:r>
              <a:rPr dirty="0"/>
              <a:t>The process starts out as follows:</a:t>
            </a:r>
          </a:p>
          <a:p>
            <a:pPr marL="342900" indent="-342900" defTabSz="457200">
              <a:buSzPct val="100000"/>
              <a:buFont typeface="Arial"/>
              <a:buChar char="•"/>
              <a:defRPr sz="2200"/>
            </a:pPr>
            <a:r>
              <a:rPr dirty="0"/>
              <a:t>Amazon.com has some public key and private key</a:t>
            </a:r>
          </a:p>
          <a:p>
            <a:pPr marL="342900" indent="-342900" defTabSz="457200">
              <a:buSzPct val="100000"/>
              <a:buFont typeface="Arial"/>
              <a:buChar char="•"/>
              <a:defRPr sz="2200"/>
            </a:pPr>
            <a:r>
              <a:rPr dirty="0"/>
              <a:t>Certificate authority has some public key and private key</a:t>
            </a:r>
          </a:p>
          <a:p>
            <a:pPr marL="342900" indent="-342900" defTabSz="457200">
              <a:buSzPct val="100000"/>
              <a:buFont typeface="Arial"/>
              <a:buChar char="•"/>
              <a:defRPr sz="2200"/>
            </a:pPr>
            <a:r>
              <a:rPr dirty="0"/>
              <a:t>Everyone who trusts the CA has the CA’s public key. This is distributed with OS’s. That is, we must trust the CA.</a:t>
            </a:r>
          </a:p>
          <a:p>
            <a:pPr marL="342900" indent="-342900" defTabSz="457200">
              <a:buSzPct val="100000"/>
              <a:buFont typeface="Arial"/>
              <a:buChar char="•"/>
              <a:defRPr sz="2200"/>
            </a:pPr>
            <a:r>
              <a:rPr dirty="0"/>
              <a:t>(build until proof of amazon.com appears on right) To acquire a certificate, Amazon.com will share their public key and some real-world proof that they are amazon.com to the CA</a:t>
            </a:r>
          </a:p>
          <a:p>
            <a:pPr marL="342900" indent="-342900" defTabSz="457200">
              <a:buSzPct val="100000"/>
              <a:buFont typeface="Arial"/>
              <a:buChar char="•"/>
              <a:defRPr sz="2200"/>
            </a:pPr>
            <a:r>
              <a:rPr dirty="0"/>
              <a:t>(build until certificate appears and moves back to left) the CA will use their private key to sign amazon’s public key, noting that they are endorsing this public key as being held by amazon.com</a:t>
            </a:r>
          </a:p>
          <a:p>
            <a:pPr marL="342900" indent="-342900" defTabSz="457200">
              <a:buSzPct val="100000"/>
              <a:buFont typeface="Arial"/>
              <a:buChar char="•"/>
              <a:defRPr sz="2200"/>
            </a:pPr>
            <a:r>
              <a:rPr dirty="0"/>
              <a:t>(build once) then, when we visit amazon.com, the server will present its certificate, which our browser can validate by checking that it is signed by the CA’s private key (which we do using the public key)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43</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45</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 </a:t>
            </a:r>
          </a:p>
          <a:p>
            <a:endParaRPr lang="en-US" dirty="0"/>
          </a:p>
          <a:p>
            <a:r>
              <a:rPr lang="en-US" dirty="0"/>
              <a:t>Re last bullet:  </a:t>
            </a:r>
            <a:r>
              <a:rPr lang="en-US"/>
              <a:t>Remember that insider </a:t>
            </a:r>
            <a:r>
              <a:rPr lang="en-US" dirty="0"/>
              <a:t>attacks are common!</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11/10/2023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11/10/2023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11/10/2023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11/10/2023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144325945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54251" y="-470633"/>
            <a:ext cx="11973691" cy="1325564"/>
          </a:xfrm>
          <a:prstGeom prst="rect">
            <a:avLst/>
          </a:prstGeom>
        </p:spPr>
        <p:txBody>
          <a:bodyPr/>
          <a:lstStyle>
            <a:lvl1pPr>
              <a:defRPr sz="4200"/>
            </a:lvl1pPr>
          </a:lstStyle>
          <a:p>
            <a:r>
              <a:t>Title Text</a:t>
            </a:r>
          </a:p>
        </p:txBody>
      </p:sp>
      <p:sp>
        <p:nvSpPr>
          <p:cNvPr id="23" name="Body Level One…"/>
          <p:cNvSpPr txBox="1">
            <a:spLocks noGrp="1"/>
          </p:cNvSpPr>
          <p:nvPr>
            <p:ph type="body" idx="1"/>
          </p:nvPr>
        </p:nvSpPr>
        <p:spPr>
          <a:xfrm>
            <a:off x="335732" y="943371"/>
            <a:ext cx="11696203" cy="5517556"/>
          </a:xfrm>
          <a:prstGeom prst="rect">
            <a:avLst/>
          </a:prstGeom>
        </p:spPr>
        <p:txBody>
          <a:bodyPr/>
          <a:lstStyle>
            <a:lvl1pPr marL="0" indent="0">
              <a:lnSpc>
                <a:spcPct val="90000"/>
              </a:lnSpc>
              <a:buSzTx/>
              <a:buFontTx/>
              <a:buNone/>
              <a:defRPr>
                <a:latin typeface="+mj-lt"/>
                <a:ea typeface="+mj-ea"/>
                <a:cs typeface="+mj-cs"/>
                <a:sym typeface="Helvetica Neue"/>
              </a:defRPr>
            </a:lvl1pPr>
            <a:lvl2pPr marL="584200" indent="-304800">
              <a:defRPr>
                <a:latin typeface="+mj-lt"/>
                <a:ea typeface="+mj-ea"/>
                <a:cs typeface="+mj-cs"/>
                <a:sym typeface="Helvetica Neue"/>
              </a:defRPr>
            </a:lvl2pPr>
            <a:lvl3pPr marL="1210733" indent="-296333">
              <a:defRPr>
                <a:latin typeface="+mj-lt"/>
                <a:ea typeface="+mj-ea"/>
                <a:cs typeface="+mj-cs"/>
                <a:sym typeface="Helvetica Neue"/>
              </a:defRPr>
            </a:lvl3pPr>
            <a:lvl4pPr marL="1700859" indent="-329259">
              <a:defRPr>
                <a:latin typeface="+mj-lt"/>
                <a:ea typeface="+mj-ea"/>
                <a:cs typeface="+mj-cs"/>
                <a:sym typeface="Helvetica Neue"/>
              </a:defRPr>
            </a:lvl4pPr>
            <a:lvl5pPr marL="2158059" indent="-329259">
              <a:defRPr>
                <a:latin typeface="+mj-lt"/>
                <a:ea typeface="+mj-ea"/>
                <a:cs typeface="+mj-cs"/>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 name="Straight Connector 7"/>
          <p:cNvSpPr/>
          <p:nvPr/>
        </p:nvSpPr>
        <p:spPr>
          <a:xfrm>
            <a:off x="349312" y="831529"/>
            <a:ext cx="11493376"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76310788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9970772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11/10/2023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48753153"/>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7" name="Slide Title"/>
          <p:cNvSpPr txBox="1">
            <a:spLocks noGrp="1"/>
          </p:cNvSpPr>
          <p:nvPr>
            <p:ph type="title" hasCustomPrompt="1"/>
          </p:nvPr>
        </p:nvSpPr>
        <p:spPr>
          <a:xfrm>
            <a:off x="603250" y="539750"/>
            <a:ext cx="10985500" cy="716582"/>
          </a:xfrm>
          <a:prstGeom prst="rect">
            <a:avLst/>
          </a:prstGeom>
        </p:spPr>
        <p:txBody>
          <a:bodyPr lIns="25400" tIns="25400" rIns="25400" bIns="25400" anchor="t"/>
          <a:lstStyle>
            <a:lvl1pPr defTabSz="1219168">
              <a:lnSpc>
                <a:spcPct val="80000"/>
              </a:lnSpc>
              <a:defRPr sz="4200" b="1" spc="-84">
                <a:solidFill>
                  <a:srgbClr val="005493"/>
                </a:solidFill>
                <a:latin typeface="+mj-lt"/>
                <a:ea typeface="+mj-ea"/>
                <a:cs typeface="+mj-cs"/>
                <a:sym typeface="Helvetica Neue"/>
              </a:defRPr>
            </a:lvl1pPr>
          </a:lstStyle>
          <a:p>
            <a:r>
              <a:t>Slide Title</a:t>
            </a:r>
          </a:p>
        </p:txBody>
      </p:sp>
      <p:sp>
        <p:nvSpPr>
          <p:cNvPr id="48" name="Body Level One…"/>
          <p:cNvSpPr txBox="1">
            <a:spLocks noGrp="1"/>
          </p:cNvSpPr>
          <p:nvPr>
            <p:ph type="body" sz="quarter" idx="1" hasCustomPrompt="1"/>
          </p:nvPr>
        </p:nvSpPr>
        <p:spPr>
          <a:xfrm>
            <a:off x="603250" y="1186480"/>
            <a:ext cx="10985500" cy="467391"/>
          </a:xfrm>
          <a:prstGeom prst="rect">
            <a:avLst/>
          </a:prstGeom>
        </p:spPr>
        <p:txBody>
          <a:bodyPr lIns="22859" tIns="22859" rIns="22859" bIns="22859"/>
          <a:lstStyle>
            <a:lvl1pPr marL="0" indent="0" defTabSz="412750">
              <a:spcBef>
                <a:spcPts val="0"/>
              </a:spcBef>
              <a:buSzTx/>
              <a:buFontTx/>
              <a:buNone/>
              <a:defRPr sz="2600" b="1">
                <a:latin typeface="+mj-lt"/>
                <a:ea typeface="+mj-ea"/>
                <a:cs typeface="+mj-cs"/>
                <a:sym typeface="Helvetica Neue"/>
              </a:defRPr>
            </a:lvl1pPr>
            <a:lvl2pPr marL="939800" indent="-330200" defTabSz="412750">
              <a:spcBef>
                <a:spcPts val="0"/>
              </a:spcBef>
              <a:buSzPct val="123000"/>
              <a:buFontTx/>
              <a:buChar char="•"/>
              <a:defRPr sz="2600" b="1">
                <a:latin typeface="+mj-lt"/>
                <a:ea typeface="+mj-ea"/>
                <a:cs typeface="+mj-cs"/>
                <a:sym typeface="Helvetica Neue"/>
              </a:defRPr>
            </a:lvl2pPr>
            <a:lvl3pPr marL="1549400" indent="-330200" defTabSz="412750">
              <a:spcBef>
                <a:spcPts val="0"/>
              </a:spcBef>
              <a:buSzPct val="123000"/>
              <a:buFontTx/>
              <a:defRPr sz="2600" b="1">
                <a:latin typeface="+mj-lt"/>
                <a:ea typeface="+mj-ea"/>
                <a:cs typeface="+mj-cs"/>
                <a:sym typeface="Helvetica Neue"/>
              </a:defRPr>
            </a:lvl3pPr>
            <a:lvl4pPr marL="2159000" indent="-330200" defTabSz="412750">
              <a:spcBef>
                <a:spcPts val="0"/>
              </a:spcBef>
              <a:buSzPct val="123000"/>
              <a:buFontTx/>
              <a:defRPr sz="2600" b="1">
                <a:latin typeface="+mj-lt"/>
                <a:ea typeface="+mj-ea"/>
                <a:cs typeface="+mj-cs"/>
                <a:sym typeface="Helvetica Neue"/>
              </a:defRPr>
            </a:lvl4pPr>
            <a:lvl5pPr marL="2768600" indent="-330200" defTabSz="412750">
              <a:spcBef>
                <a:spcPts val="0"/>
              </a:spcBef>
              <a:buSzPct val="123000"/>
              <a:buFontTx/>
              <a:defRPr sz="2600" b="1">
                <a:latin typeface="+mj-lt"/>
                <a:ea typeface="+mj-ea"/>
                <a:cs typeface="+mj-cs"/>
                <a:sym typeface="Helvetica Neue"/>
              </a:defRPr>
            </a:lvl5pPr>
          </a:lstStyle>
          <a:p>
            <a:r>
              <a:t>Slide Subtitle</a:t>
            </a:r>
          </a:p>
          <a:p>
            <a:pPr lvl="1"/>
            <a:endParaRPr/>
          </a:p>
          <a:p>
            <a:pPr lvl="2"/>
            <a:endParaRPr/>
          </a:p>
          <a:p>
            <a:pPr lvl="3"/>
            <a:endParaRPr/>
          </a:p>
          <a:p>
            <a:pPr lvl="4"/>
            <a:endParaRPr/>
          </a:p>
        </p:txBody>
      </p:sp>
      <p:sp>
        <p:nvSpPr>
          <p:cNvPr id="49" name="Body Level One…"/>
          <p:cNvSpPr txBox="1">
            <a:spLocks noGrp="1"/>
          </p:cNvSpPr>
          <p:nvPr>
            <p:ph type="body" idx="21" hasCustomPrompt="1"/>
          </p:nvPr>
        </p:nvSpPr>
        <p:spPr>
          <a:xfrm>
            <a:off x="603250" y="2124251"/>
            <a:ext cx="10985500" cy="4128008"/>
          </a:xfrm>
          <a:prstGeom prst="rect">
            <a:avLst/>
          </a:prstGeom>
        </p:spPr>
        <p:txBody>
          <a:bodyPr lIns="25400" tIns="25400" rIns="25400" bIns="25400"/>
          <a:lstStyle>
            <a:lvl1pPr marL="304800" indent="-304800" defTabSz="1219168">
              <a:lnSpc>
                <a:spcPct val="90000"/>
              </a:lnSpc>
              <a:spcBef>
                <a:spcPts val="2200"/>
              </a:spcBef>
              <a:buSzPct val="123000"/>
              <a:buFontTx/>
              <a:defRPr sz="2400">
                <a:latin typeface="+mj-lt"/>
                <a:ea typeface="+mj-ea"/>
                <a:cs typeface="+mj-cs"/>
                <a:sym typeface="Helvetica Neue"/>
              </a:defRPr>
            </a:lvl1pPr>
          </a:lstStyle>
          <a:p>
            <a:r>
              <a:t>Slide bullet text</a:t>
            </a:r>
          </a:p>
        </p:txBody>
      </p:sp>
      <p:sp>
        <p:nvSpPr>
          <p:cNvPr id="50" name="Slide Number"/>
          <p:cNvSpPr txBox="1">
            <a:spLocks noGrp="1"/>
          </p:cNvSpPr>
          <p:nvPr>
            <p:ph type="sldNum" sz="quarter" idx="2"/>
          </p:nvPr>
        </p:nvSpPr>
        <p:spPr>
          <a:xfrm>
            <a:off x="5997574" y="6540499"/>
            <a:ext cx="190603" cy="187301"/>
          </a:xfrm>
          <a:prstGeom prst="rect">
            <a:avLst/>
          </a:prstGeom>
        </p:spPr>
        <p:txBody>
          <a:bodyPr lIns="25400" tIns="25400" rIns="25400" bIns="25400" anchor="b"/>
          <a:lstStyle>
            <a:lvl1pPr algn="ctr" defTabSz="292100">
              <a:defRPr sz="900">
                <a:solidFill>
                  <a:srgbClr val="000000"/>
                </a:solidFill>
                <a:latin typeface="+mj-lt"/>
                <a:ea typeface="+mj-ea"/>
                <a:cs typeface="+mj-cs"/>
                <a:sym typeface="Helvetica Neue"/>
              </a:defRPr>
            </a:lvl1pPr>
          </a:lstStyle>
          <a:p>
            <a:fld id="{86CB4B4D-7CA3-9044-876B-883B54F8677D}" type="slidenum">
              <a:t>‹#›</a:t>
            </a:fld>
            <a:endParaRPr/>
          </a:p>
        </p:txBody>
      </p:sp>
    </p:spTree>
    <p:extLst>
      <p:ext uri="{BB962C8B-B14F-4D97-AF65-F5344CB8AC3E}">
        <p14:creationId xmlns:p14="http://schemas.microsoft.com/office/powerpoint/2010/main" val="697228739"/>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11/10/2023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11/10/2023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11/10/2023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11/10/2023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11/10/2023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11/10/2023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11/10/2023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11/10/2023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5" r:id="rId16"/>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67831" y="-488888"/>
            <a:ext cx="10515601" cy="1325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b">
            <a:normAutofit/>
          </a:bodyPr>
          <a:lstStyle/>
          <a:p>
            <a:r>
              <a:t>Title Text</a:t>
            </a:r>
          </a:p>
        </p:txBody>
      </p:sp>
      <p:sp>
        <p:nvSpPr>
          <p:cNvPr id="3" name="Slide Number"/>
          <p:cNvSpPr txBox="1">
            <a:spLocks noGrp="1"/>
          </p:cNvSpPr>
          <p:nvPr>
            <p:ph type="sldNum" sz="quarter" idx="2"/>
          </p:nvPr>
        </p:nvSpPr>
        <p:spPr>
          <a:xfrm>
            <a:off x="11095176" y="6414760"/>
            <a:ext cx="258624" cy="248305"/>
          </a:xfrm>
          <a:prstGeom prst="rect">
            <a:avLst/>
          </a:prstGeom>
          <a:ln w="12700">
            <a:miter lim="400000"/>
          </a:ln>
        </p:spPr>
        <p:txBody>
          <a:bodyPr wrap="none" lIns="45719" rIns="45719" anchor="ctr">
            <a:spAutoFit/>
          </a:bodyPr>
          <a:lstStyle>
            <a:lvl1pPr algn="r" defTabSz="914400">
              <a:defRPr>
                <a:solidFill>
                  <a:srgbClr val="888888"/>
                </a:solidFill>
              </a:defRPr>
            </a:lvl1pPr>
          </a:lstStyle>
          <a:p>
            <a:fld id="{86CB4B4D-7CA3-9044-876B-883B54F8677D}" type="slidenum">
              <a:t>‹#›</a:t>
            </a:fld>
            <a:endParaRPr/>
          </a:p>
        </p:txBody>
      </p:sp>
      <p:sp>
        <p:nvSpPr>
          <p:cNvPr id="4" name="Straight Connector 6"/>
          <p:cNvSpPr/>
          <p:nvPr/>
        </p:nvSpPr>
        <p:spPr>
          <a:xfrm>
            <a:off x="362893" y="836675"/>
            <a:ext cx="11466214" cy="1"/>
          </a:xfrm>
          <a:prstGeom prst="line">
            <a:avLst/>
          </a:prstGeom>
          <a:ln w="6350">
            <a:solidFill>
              <a:schemeClr val="accent1"/>
            </a:solidFill>
            <a:miter/>
          </a:ln>
        </p:spPr>
        <p:txBody>
          <a:bodyPr lIns="45719" rIns="45719"/>
          <a:lstStyle/>
          <a:p>
            <a:endParaRPr/>
          </a:p>
        </p:txBody>
      </p:sp>
      <p:sp>
        <p:nvSpPr>
          <p:cNvPr id="5"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87688219"/>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70C0"/>
          </a:solidFill>
          <a:uFillTx/>
          <a:latin typeface="Verdana"/>
          <a:ea typeface="Verdana"/>
          <a:cs typeface="Verdana"/>
          <a:sym typeface="Verdana"/>
        </a:defRPr>
      </a:lvl9pPr>
    </p:titleStyle>
    <p:bodyStyle>
      <a:lvl1pPr marL="204107" marR="0" indent="-204107"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1pPr>
      <a:lvl2pPr marL="695325" marR="0" indent="-238125" algn="l" defTabSz="914400" rtl="0" latinLnBrk="0">
        <a:lnSpc>
          <a:spcPct val="100000"/>
        </a:lnSpc>
        <a:spcBef>
          <a:spcPts val="1000"/>
        </a:spcBef>
        <a:spcAft>
          <a:spcPts val="0"/>
        </a:spcAft>
        <a:buClrTx/>
        <a:buSzPct val="84000"/>
        <a:buFont typeface="Arial"/>
        <a:buChar char="๏"/>
        <a:tabLst/>
        <a:defRPr sz="2500" b="0" i="0" u="none" strike="noStrike" cap="none" spc="0" baseline="0">
          <a:solidFill>
            <a:srgbClr val="000000"/>
          </a:solidFill>
          <a:uFillTx/>
          <a:latin typeface="Verdana"/>
          <a:ea typeface="Verdana"/>
          <a:cs typeface="Verdana"/>
          <a:sym typeface="Verdana"/>
        </a:defRPr>
      </a:lvl2pPr>
      <a:lvl3pPr marL="1200150" marR="0" indent="-28575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3pPr>
      <a:lvl4pPr marL="1689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4pPr>
      <a:lvl5pPr marL="21463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5pPr>
      <a:lvl6pPr marL="26035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6pPr>
      <a:lvl7pPr marL="30607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7pPr>
      <a:lvl8pPr marL="35179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8pPr>
      <a:lvl9pPr marL="3975100" marR="0" indent="-317500" algn="l" defTabSz="914400" rtl="0" latinLnBrk="0">
        <a:lnSpc>
          <a:spcPct val="100000"/>
        </a:lnSpc>
        <a:spcBef>
          <a:spcPts val="1000"/>
        </a:spcBef>
        <a:spcAft>
          <a:spcPts val="0"/>
        </a:spcAft>
        <a:buClrTx/>
        <a:buSzPct val="100000"/>
        <a:buFont typeface="Arial"/>
        <a:buChar char="•"/>
        <a:tabLst/>
        <a:defRPr sz="2500" b="0" i="0" u="none" strike="noStrike" cap="none" spc="0" baseline="0">
          <a:solidFill>
            <a:srgbClr val="000000"/>
          </a:solidFill>
          <a:uFillTx/>
          <a:latin typeface="Verdana"/>
          <a:ea typeface="Verdana"/>
          <a:cs typeface="Verdana"/>
          <a:sym typeface="Verdana"/>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owasp.org/www-project-top-ten/"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8.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a:t>
            </a:r>
            <a:r>
              <a:rPr dirty="0" err="1"/>
              <a:t>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2023, released under </a:t>
            </a:r>
            <a:r>
              <a:rPr dirty="0">
                <a:hlinkClick r:id="rId2"/>
              </a:rPr>
              <a:t>CC BY-SA</a:t>
            </a: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2FAC82-6405-6798-35BF-78643879E7CF}"/>
              </a:ext>
            </a:extLst>
          </p:cNvPr>
          <p:cNvPicPr>
            <a:picLocks noChangeAspect="1"/>
          </p:cNvPicPr>
          <p:nvPr/>
        </p:nvPicPr>
        <p:blipFill>
          <a:blip r:embed="rId3"/>
          <a:stretch>
            <a:fillRect/>
          </a:stretch>
        </p:blipFill>
        <p:spPr>
          <a:xfrm rot="21304825">
            <a:off x="6906909" y="2883827"/>
            <a:ext cx="5285091" cy="2852813"/>
          </a:xfrm>
          <a:prstGeom prst="rect">
            <a:avLst/>
          </a:prstGeom>
        </p:spPr>
      </p:pic>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200" y="1500160"/>
            <a:ext cx="6068709" cy="4351338"/>
          </a:xfrm>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(employees should have access only to the resources they need)</a:t>
            </a:r>
          </a:p>
        </p:txBody>
      </p:sp>
    </p:spTree>
    <p:extLst>
      <p:ext uri="{BB962C8B-B14F-4D97-AF65-F5344CB8AC3E}">
        <p14:creationId xmlns:p14="http://schemas.microsoft.com/office/powerpoint/2010/main" val="234333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normAutofit/>
          </a:bodyPr>
          <a:lstStyle/>
          <a:p>
            <a:r>
              <a:rPr lang="en-US" sz="3600"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normAutofit/>
          </a:bodyPr>
          <a:lstStyle/>
          <a:p>
            <a:r>
              <a:rPr lang="en-US" sz="3600"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normAutofit/>
          </a:bodyPr>
          <a:lstStyle/>
          <a:p>
            <a:r>
              <a:rPr lang="en-US" sz="3600"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
        <p:nvSpPr>
          <p:cNvPr id="6" name="TextBox 5">
            <a:extLst>
              <a:ext uri="{FF2B5EF4-FFF2-40B4-BE49-F238E27FC236}">
                <a16:creationId xmlns:a16="http://schemas.microsoft.com/office/drawing/2014/main" id="{4C8D9921-728B-77B3-3CB7-6ABE91964FB7}"/>
              </a:ext>
            </a:extLst>
          </p:cNvPr>
          <p:cNvSpPr txBox="1"/>
          <p:nvPr/>
        </p:nvSpPr>
        <p:spPr>
          <a:xfrm>
            <a:off x="5257800" y="6156899"/>
            <a:ext cx="6096000"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hlinkClick r:id="rId3"/>
              </a:rPr>
              <a:t>https://owasp.org/www-project-top-ten/</a:t>
            </a:r>
            <a:r>
              <a:rPr lang="en-US" sz="2400" dirty="0"/>
              <a:t> </a:t>
            </a:r>
          </a:p>
        </p:txBody>
      </p:sp>
    </p:spTree>
    <p:extLst>
      <p:ext uri="{BB962C8B-B14F-4D97-AF65-F5344CB8AC3E}">
        <p14:creationId xmlns:p14="http://schemas.microsoft.com/office/powerpoint/2010/main" val="4083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a:bodyPr>
          <a:lstStyle/>
          <a:p>
            <a:r>
              <a:rPr lang="en-US" sz="3600" dirty="0"/>
              <a:t>Vulnerability 1 Example: authentication code in a web application</a:t>
            </a:r>
            <a:endParaRPr sz="3600"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normAutofit/>
          </a:bodyPr>
          <a:lstStyle/>
          <a:p>
            <a:r>
              <a:rPr lang="en-US" sz="3600"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a:bodyPr>
          <a:lstStyle/>
          <a:p>
            <a:r>
              <a:rPr lang="en-US" sz="3600"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8198098" y="6216276"/>
            <a:ext cx="6096000"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1600" dirty="0">
                <a:hlinkClick r:id="rId4"/>
              </a:rPr>
              <a:t>https://xkcd.com/327/</a:t>
            </a:r>
            <a:r>
              <a:rPr lang="en-US" sz="1600" dirty="0"/>
              <a:t> </a:t>
            </a:r>
          </a:p>
        </p:txBody>
      </p:sp>
    </p:spTree>
    <p:extLst>
      <p:ext uri="{BB962C8B-B14F-4D97-AF65-F5344CB8AC3E}">
        <p14:creationId xmlns:p14="http://schemas.microsoft.com/office/powerpoint/2010/main" val="55250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normAutofit/>
          </a:bodyPr>
          <a:lstStyle/>
          <a:p>
            <a:r>
              <a:rPr lang="en-US" sz="3600" dirty="0"/>
              <a:t>Example: code injection</a:t>
            </a:r>
            <a:endParaRPr sz="3600"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sz="3600"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(2)</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sz="3600" dirty="0"/>
              <a:t>Example: Cross-site scripting (3) </a:t>
            </a:r>
            <a:endParaRPr sz="3600"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A code injection attack (in Apache struts) cost Equifax $1.4 Billion</a:t>
            </a:r>
            <a:endParaRPr sz="3600"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b="1"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sz="3600" dirty="0"/>
              <a:t>The Log4J code injection vulnerability compromised many networks in 2021</a:t>
            </a:r>
            <a:endParaRPr sz="3600"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b="1"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Alice?</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“Alice”)</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know that this request is coming from Alice?</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Alice’s password</a:t>
            </a:r>
          </a:p>
          <a:p>
            <a:r>
              <a:rPr lang="en-US" dirty="0"/>
              <a:t>2-factor authentication</a:t>
            </a:r>
          </a:p>
          <a:p>
            <a:pPr lvl="1"/>
            <a:r>
              <a:rPr lang="en-US" dirty="0"/>
              <a:t>Something the user has (physical key, bank card)</a:t>
            </a:r>
          </a:p>
          <a:p>
            <a:pPr lvl="1"/>
            <a:r>
              <a:rPr lang="en-US" dirty="0"/>
              <a:t>Something the user knows (password, PIN)</a:t>
            </a:r>
          </a:p>
          <a:p>
            <a:pPr lvl="1"/>
            <a:r>
              <a:rPr lang="en-US" dirty="0"/>
              <a:t>Something the user 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1786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Alice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Is there something like 2-factor authentication that Alice can rely on?</a:t>
            </a:r>
          </a:p>
          <a:p>
            <a:r>
              <a:rPr lang="en-US" dirty="0"/>
              <a:t>Yes: HTTPS, which uses public-key cryptography to establish the identity of the server.</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338622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a:p>
            <a:r>
              <a:rPr lang="en-US" dirty="0"/>
              <a:t>Avery wants to send a message to some of his friends, but he wants them to be sure it came from him.   </a:t>
            </a:r>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2"/>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2"/>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2"/>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2"/>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2"/>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2"/>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7772-FEB9-9696-3355-72F911E97CCA}"/>
              </a:ext>
            </a:extLst>
          </p:cNvPr>
          <p:cNvSpPr>
            <a:spLocks noGrp="1"/>
          </p:cNvSpPr>
          <p:nvPr>
            <p:ph type="title"/>
          </p:nvPr>
        </p:nvSpPr>
        <p:spPr/>
        <p:txBody>
          <a:bodyPr/>
          <a:lstStyle/>
          <a:p>
            <a:r>
              <a:rPr lang="en-US" dirty="0"/>
              <a:t>PKC uses locks and keys</a:t>
            </a:r>
          </a:p>
        </p:txBody>
      </p:sp>
      <p:sp>
        <p:nvSpPr>
          <p:cNvPr id="3" name="Content Placeholder 2">
            <a:extLst>
              <a:ext uri="{FF2B5EF4-FFF2-40B4-BE49-F238E27FC236}">
                <a16:creationId xmlns:a16="http://schemas.microsoft.com/office/drawing/2014/main" id="{A9C4F6A3-321E-C64A-A5EC-A62910F7E00B}"/>
              </a:ext>
            </a:extLst>
          </p:cNvPr>
          <p:cNvSpPr>
            <a:spLocks noGrp="1"/>
          </p:cNvSpPr>
          <p:nvPr>
            <p:ph idx="1"/>
          </p:nvPr>
        </p:nvSpPr>
        <p:spPr>
          <a:xfrm>
            <a:off x="838200" y="1500160"/>
            <a:ext cx="7887346" cy="4856190"/>
          </a:xfrm>
        </p:spPr>
        <p:txBody>
          <a:bodyPr>
            <a:normAutofit/>
          </a:bodyPr>
          <a:lstStyle/>
          <a:p>
            <a:r>
              <a:rPr lang="en-US" dirty="0"/>
              <a:t>Avery creates a lock and a key.  </a:t>
            </a:r>
          </a:p>
          <a:p>
            <a:pPr lvl="1"/>
            <a:r>
              <a:rPr lang="en-US" dirty="0"/>
              <a:t>Avery has the ability to lock a message with the lock.</a:t>
            </a:r>
          </a:p>
          <a:p>
            <a:pPr lvl="1"/>
            <a:r>
              <a:rPr lang="en-US" dirty="0"/>
              <a:t>Avery has the ability to make new copies of the lock.</a:t>
            </a:r>
          </a:p>
          <a:p>
            <a:pPr lvl="1"/>
            <a:r>
              <a:rPr lang="en-US" dirty="0"/>
              <a:t>The key can only unlock one lock: the one Avery just created.</a:t>
            </a:r>
          </a:p>
          <a:p>
            <a:r>
              <a:rPr lang="en-US" dirty="0"/>
              <a:t>The rules of the game are: you can try any key in any lock.  If the key fits the lock, the message inside will be revealed. Otherwise you just get an error message.</a:t>
            </a:r>
            <a:endParaRPr lang="en-US" b="1" dirty="0"/>
          </a:p>
        </p:txBody>
      </p:sp>
      <p:sp>
        <p:nvSpPr>
          <p:cNvPr id="4" name="Slide Number Placeholder 3">
            <a:extLst>
              <a:ext uri="{FF2B5EF4-FFF2-40B4-BE49-F238E27FC236}">
                <a16:creationId xmlns:a16="http://schemas.microsoft.com/office/drawing/2014/main" id="{259CB57D-C95F-D4A6-2A1D-F7C2BE15CB55}"/>
              </a:ext>
            </a:extLst>
          </p:cNvPr>
          <p:cNvSpPr>
            <a:spLocks noGrp="1"/>
          </p:cNvSpPr>
          <p:nvPr>
            <p:ph type="sldNum" sz="quarter" idx="12"/>
          </p:nvPr>
        </p:nvSpPr>
        <p:spPr/>
        <p:txBody>
          <a:bodyPr/>
          <a:lstStyle/>
          <a:p>
            <a:fld id="{20F37917-FD3A-4669-9018-DA04BCDD3D75}" type="slidenum">
              <a:rPr lang="en-US" smtClean="0"/>
              <a:t>30</a:t>
            </a:fld>
            <a:endParaRPr lang="en-US" dirty="0"/>
          </a:p>
        </p:txBody>
      </p:sp>
      <p:sp>
        <p:nvSpPr>
          <p:cNvPr id="6" name="Rectangle: Rounded Corners 5">
            <a:extLst>
              <a:ext uri="{FF2B5EF4-FFF2-40B4-BE49-F238E27FC236}">
                <a16:creationId xmlns:a16="http://schemas.microsoft.com/office/drawing/2014/main" id="{4A9BE48E-73E4-019D-14D6-8A4061B27BEB}"/>
              </a:ext>
            </a:extLst>
          </p:cNvPr>
          <p:cNvSpPr/>
          <p:nvPr/>
        </p:nvSpPr>
        <p:spPr>
          <a:xfrm>
            <a:off x="9304639" y="1915297"/>
            <a:ext cx="1950308" cy="2780269"/>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b="1" dirty="0">
                <a:solidFill>
                  <a:schemeClr val="tx1"/>
                </a:solidFill>
                <a:latin typeface="Bradley Hand ITC" panose="03070402050302030203" pitchFamily="66" charset="0"/>
              </a:rPr>
              <a:t>Doing this requires some tricky math.</a:t>
            </a:r>
          </a:p>
        </p:txBody>
      </p:sp>
    </p:spTree>
    <p:extLst>
      <p:ext uri="{BB962C8B-B14F-4D97-AF65-F5344CB8AC3E}">
        <p14:creationId xmlns:p14="http://schemas.microsoft.com/office/powerpoint/2010/main" val="3396398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8417-7E50-DAC6-1722-E9B1DCEABCC7}"/>
              </a:ext>
            </a:extLst>
          </p:cNvPr>
          <p:cNvSpPr>
            <a:spLocks noGrp="1"/>
          </p:cNvSpPr>
          <p:nvPr>
            <p:ph type="title"/>
          </p:nvPr>
        </p:nvSpPr>
        <p:spPr/>
        <p:txBody>
          <a:bodyPr/>
          <a:lstStyle/>
          <a:p>
            <a:r>
              <a:rPr lang="en-US" dirty="0"/>
              <a:t>Avery uses this setup to securely sign their messages.</a:t>
            </a:r>
          </a:p>
        </p:txBody>
      </p:sp>
      <p:sp>
        <p:nvSpPr>
          <p:cNvPr id="3" name="Content Placeholder 2">
            <a:extLst>
              <a:ext uri="{FF2B5EF4-FFF2-40B4-BE49-F238E27FC236}">
                <a16:creationId xmlns:a16="http://schemas.microsoft.com/office/drawing/2014/main" id="{18200298-1D89-166A-1C1D-242370F06822}"/>
              </a:ext>
            </a:extLst>
          </p:cNvPr>
          <p:cNvSpPr>
            <a:spLocks noGrp="1"/>
          </p:cNvSpPr>
          <p:nvPr>
            <p:ph idx="1"/>
          </p:nvPr>
        </p:nvSpPr>
        <p:spPr/>
        <p:txBody>
          <a:bodyPr>
            <a:normAutofit/>
          </a:bodyPr>
          <a:lstStyle/>
          <a:p>
            <a:r>
              <a:rPr lang="en-US" dirty="0"/>
              <a:t>Avery keeps their lock </a:t>
            </a:r>
            <a:r>
              <a:rPr lang="en-US" b="1" dirty="0"/>
              <a:t>private</a:t>
            </a:r>
            <a:r>
              <a:rPr lang="en-US" dirty="0"/>
              <a:t>.  Only Avery can lock things with the lock.</a:t>
            </a:r>
          </a:p>
          <a:p>
            <a:r>
              <a:rPr lang="en-US" dirty="0"/>
              <a:t>Avery makes the matching key </a:t>
            </a:r>
            <a:r>
              <a:rPr lang="en-US" b="1" dirty="0"/>
              <a:t>public</a:t>
            </a:r>
            <a:r>
              <a:rPr lang="en-US" dirty="0"/>
              <a:t>. </a:t>
            </a:r>
          </a:p>
          <a:p>
            <a:r>
              <a:rPr lang="en-US" dirty="0"/>
              <a:t>When Avery sends a message, they lock it with their private lock</a:t>
            </a:r>
          </a:p>
          <a:p>
            <a:r>
              <a:rPr lang="en-US" dirty="0"/>
              <a:t>Anyone who receives a locked message can try to unlock it with Avery’s key.  If the key fits, then the receiver knows that it came from Avery (or at least somebody who had access to Avery’s lock).</a:t>
            </a:r>
          </a:p>
          <a:p>
            <a:endParaRPr lang="en-US" dirty="0"/>
          </a:p>
        </p:txBody>
      </p:sp>
      <p:sp>
        <p:nvSpPr>
          <p:cNvPr id="4" name="Slide Number Placeholder 3">
            <a:extLst>
              <a:ext uri="{FF2B5EF4-FFF2-40B4-BE49-F238E27FC236}">
                <a16:creationId xmlns:a16="http://schemas.microsoft.com/office/drawing/2014/main" id="{8C7E6E67-DC9E-7620-2BD8-A0647D30C9B1}"/>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3C6024B5-F644-64B5-9EC0-C62EF82A67A5}"/>
              </a:ext>
            </a:extLst>
          </p:cNvPr>
          <p:cNvSpPr txBox="1"/>
          <p:nvPr/>
        </p:nvSpPr>
        <p:spPr>
          <a:xfrm>
            <a:off x="8843375" y="4233797"/>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
        <p:nvSpPr>
          <p:cNvPr id="6" name="Rectangle: Rounded Corners 5">
            <a:extLst>
              <a:ext uri="{FF2B5EF4-FFF2-40B4-BE49-F238E27FC236}">
                <a16:creationId xmlns:a16="http://schemas.microsoft.com/office/drawing/2014/main" id="{7864895B-854E-D4F4-7D22-3B411CEDE8BD}"/>
              </a:ext>
            </a:extLst>
          </p:cNvPr>
          <p:cNvSpPr/>
          <p:nvPr/>
        </p:nvSpPr>
        <p:spPr>
          <a:xfrm>
            <a:off x="8931058" y="1500160"/>
            <a:ext cx="2743200" cy="1415441"/>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radley Hand ITC" panose="03070402050302030203" pitchFamily="66" charset="0"/>
              </a:rPr>
              <a:t>This is usually called the “private key”.</a:t>
            </a:r>
          </a:p>
        </p:txBody>
      </p:sp>
      <p:cxnSp>
        <p:nvCxnSpPr>
          <p:cNvPr id="8" name="Straight Arrow Connector 7">
            <a:extLst>
              <a:ext uri="{FF2B5EF4-FFF2-40B4-BE49-F238E27FC236}">
                <a16:creationId xmlns:a16="http://schemas.microsoft.com/office/drawing/2014/main" id="{A3C8E586-4D06-A169-83EA-CC50D6D51389}"/>
              </a:ext>
            </a:extLst>
          </p:cNvPr>
          <p:cNvCxnSpPr>
            <a:stCxn id="6" idx="1"/>
          </p:cNvCxnSpPr>
          <p:nvPr/>
        </p:nvCxnSpPr>
        <p:spPr>
          <a:xfrm flipH="1" flipV="1">
            <a:off x="5674290" y="1979112"/>
            <a:ext cx="3256768" cy="2287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28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C8CD-23B7-5412-516C-4B524F773B0A}"/>
              </a:ext>
            </a:extLst>
          </p:cNvPr>
          <p:cNvSpPr>
            <a:spLocks noGrp="1"/>
          </p:cNvSpPr>
          <p:nvPr>
            <p:ph type="title"/>
          </p:nvPr>
        </p:nvSpPr>
        <p:spPr/>
        <p:txBody>
          <a:bodyPr>
            <a:noAutofit/>
          </a:bodyPr>
          <a:lstStyle/>
          <a:p>
            <a:r>
              <a:rPr lang="en-US" sz="3200" dirty="0"/>
              <a:t>This setup can be reversed so that anybody can send out a message that only Avery can read.</a:t>
            </a:r>
          </a:p>
        </p:txBody>
      </p:sp>
      <p:sp>
        <p:nvSpPr>
          <p:cNvPr id="3" name="Content Placeholder 2">
            <a:extLst>
              <a:ext uri="{FF2B5EF4-FFF2-40B4-BE49-F238E27FC236}">
                <a16:creationId xmlns:a16="http://schemas.microsoft.com/office/drawing/2014/main" id="{764C95E4-FBC6-62BB-036A-779145EF56EA}"/>
              </a:ext>
            </a:extLst>
          </p:cNvPr>
          <p:cNvSpPr>
            <a:spLocks noGrp="1"/>
          </p:cNvSpPr>
          <p:nvPr>
            <p:ph idx="1"/>
          </p:nvPr>
        </p:nvSpPr>
        <p:spPr/>
        <p:txBody>
          <a:bodyPr/>
          <a:lstStyle/>
          <a:p>
            <a:r>
              <a:rPr lang="en-US" dirty="0"/>
              <a:t>For that, Avery would create a different lock and make it public.  Only Avery would have the key.</a:t>
            </a:r>
          </a:p>
          <a:p>
            <a:r>
              <a:rPr lang="en-US" dirty="0"/>
              <a:t>Anybody can lock their message with Avery’s lock.</a:t>
            </a:r>
          </a:p>
          <a:p>
            <a:r>
              <a:rPr lang="en-US" dirty="0"/>
              <a:t>Since only Avery has the key to the lock, only Avery can read the message.</a:t>
            </a:r>
          </a:p>
        </p:txBody>
      </p:sp>
      <p:sp>
        <p:nvSpPr>
          <p:cNvPr id="4" name="Slide Number Placeholder 3">
            <a:extLst>
              <a:ext uri="{FF2B5EF4-FFF2-40B4-BE49-F238E27FC236}">
                <a16:creationId xmlns:a16="http://schemas.microsoft.com/office/drawing/2014/main" id="{27CA173F-4D30-BA7B-DFA6-2DFB88D2AE55}"/>
              </a:ext>
            </a:extLst>
          </p:cNvPr>
          <p:cNvSpPr>
            <a:spLocks noGrp="1"/>
          </p:cNvSpPr>
          <p:nvPr>
            <p:ph type="sldNum" sz="quarter" idx="12"/>
          </p:nvPr>
        </p:nvSpPr>
        <p:spPr/>
        <p:txBody>
          <a:bodyPr/>
          <a:lstStyle/>
          <a:p>
            <a:fld id="{20F37917-FD3A-4669-9018-DA04BCDD3D75}" type="slidenum">
              <a:rPr lang="en-US" smtClean="0"/>
              <a:t>32</a:t>
            </a:fld>
            <a:endParaRPr lang="en-US"/>
          </a:p>
        </p:txBody>
      </p:sp>
      <p:sp>
        <p:nvSpPr>
          <p:cNvPr id="5" name="TextBox 4">
            <a:extLst>
              <a:ext uri="{FF2B5EF4-FFF2-40B4-BE49-F238E27FC236}">
                <a16:creationId xmlns:a16="http://schemas.microsoft.com/office/drawing/2014/main" id="{BA232DB4-07E7-BE26-1397-A62E7B7FB55B}"/>
              </a:ext>
            </a:extLst>
          </p:cNvPr>
          <p:cNvSpPr txBox="1"/>
          <p:nvPr/>
        </p:nvSpPr>
        <p:spPr>
          <a:xfrm>
            <a:off x="7708727" y="4007225"/>
            <a:ext cx="364507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a:t>
            </a:r>
          </a:p>
        </p:txBody>
      </p:sp>
    </p:spTree>
    <p:extLst>
      <p:ext uri="{BB962C8B-B14F-4D97-AF65-F5344CB8AC3E}">
        <p14:creationId xmlns:p14="http://schemas.microsoft.com/office/powerpoint/2010/main" val="405203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rPr dirty="0"/>
              <a:t>SSL: A solution?</a:t>
            </a:r>
          </a:p>
        </p:txBody>
      </p:sp>
      <p:sp>
        <p:nvSpPr>
          <p:cNvPr id="307" name="A certificate authority (or CA) binds some public key to a real-world entity that we might be familiar with…"/>
          <p:cNvSpPr txBox="1">
            <a:spLocks noGrp="1"/>
          </p:cNvSpPr>
          <p:nvPr>
            <p:ph idx="1"/>
          </p:nvPr>
        </p:nvSpPr>
        <p:spPr>
          <a:prstGeom prst="rect">
            <a:avLst/>
          </a:prstGeom>
        </p:spPr>
        <p:txBody>
          <a:bodyPr>
            <a:normAutofit fontScale="92500"/>
          </a:bodyPr>
          <a:lstStyle/>
          <a:p>
            <a:r>
              <a:rPr lang="en-US" dirty="0">
                <a:latin typeface="Consolas" panose="020B0609020204030204" pitchFamily="49" charset="0"/>
              </a:rPr>
              <a:t>https:</a:t>
            </a:r>
            <a:r>
              <a:rPr lang="en-US" dirty="0"/>
              <a:t> in a URL tells the browser to use SSL to authenticate </a:t>
            </a:r>
          </a:p>
          <a:p>
            <a:r>
              <a:rPr lang="en-US" dirty="0"/>
              <a:t>SSL relies on </a:t>
            </a:r>
            <a:r>
              <a:rPr lang="en-US" i="1" dirty="0"/>
              <a:t>certificate authorities</a:t>
            </a:r>
          </a:p>
          <a:p>
            <a:r>
              <a:rPr dirty="0"/>
              <a:t>A certificate authority (or CA) binds some public key to a real-world entity that we might be familiar with</a:t>
            </a:r>
          </a:p>
          <a:p>
            <a:r>
              <a:rPr dirty="0"/>
              <a:t>The CA is the clearinghouse that verifies that</a:t>
            </a:r>
            <a:r>
              <a:rPr lang="en-US" dirty="0"/>
              <a:t> the entity that says it is</a:t>
            </a:r>
            <a:r>
              <a:rPr dirty="0"/>
              <a:t> </a:t>
            </a:r>
            <a:r>
              <a:rPr u="sng" dirty="0">
                <a:hlinkClick r:id="rId3"/>
              </a:rPr>
              <a:t>amazon.com</a:t>
            </a:r>
            <a:r>
              <a:rPr dirty="0"/>
              <a:t> is truly amazon.com</a:t>
            </a:r>
            <a:endParaRPr dirty="0">
              <a:hlinkClick r:id="rId3"/>
            </a:endParaRPr>
          </a:p>
          <a:p>
            <a:r>
              <a:rPr dirty="0"/>
              <a:t>CA creates a certificate that binds </a:t>
            </a:r>
            <a:r>
              <a:rPr u="sng" dirty="0" err="1">
                <a:hlinkClick r:id="rId3"/>
              </a:rPr>
              <a:t>amazon.com</a:t>
            </a:r>
            <a:r>
              <a:rPr dirty="0" err="1"/>
              <a:t>'s</a:t>
            </a:r>
            <a:r>
              <a:rPr dirty="0"/>
              <a:t> public key to the CA’s public key (signing it using the CA’s private key</a:t>
            </a:r>
            <a:r>
              <a:rPr lang="en-US" dirty="0"/>
              <a:t>, just like Avery did.</a:t>
            </a:r>
            <a:r>
              <a:rPr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EE2A-1007-F15E-B720-DBA8ED0039D4}"/>
              </a:ext>
            </a:extLst>
          </p:cNvPr>
          <p:cNvSpPr>
            <a:spLocks noGrp="1"/>
          </p:cNvSpPr>
          <p:nvPr>
            <p:ph type="title"/>
          </p:nvPr>
        </p:nvSpPr>
        <p:spPr/>
        <p:txBody>
          <a:bodyPr/>
          <a:lstStyle/>
          <a:p>
            <a:r>
              <a:rPr lang="en-US" dirty="0"/>
              <a:t>Certificate Authorities associate public keys with real-world entities</a:t>
            </a:r>
          </a:p>
        </p:txBody>
      </p:sp>
      <p:sp>
        <p:nvSpPr>
          <p:cNvPr id="3" name="Content Placeholder 2">
            <a:extLst>
              <a:ext uri="{FF2B5EF4-FFF2-40B4-BE49-F238E27FC236}">
                <a16:creationId xmlns:a16="http://schemas.microsoft.com/office/drawing/2014/main" id="{54FF7AE1-3BB4-31A9-CFCC-5B35D112A044}"/>
              </a:ext>
            </a:extLst>
          </p:cNvPr>
          <p:cNvSpPr>
            <a:spLocks noGrp="1"/>
          </p:cNvSpPr>
          <p:nvPr>
            <p:ph idx="1"/>
          </p:nvPr>
        </p:nvSpPr>
        <p:spPr/>
        <p:txBody>
          <a:bodyPr>
            <a:normAutofit fontScale="92500" lnSpcReduction="20000"/>
          </a:bodyPr>
          <a:lstStyle/>
          <a:p>
            <a:r>
              <a:rPr lang="en-US" dirty="0"/>
              <a:t>CA’s are trusted entities (their public keys are distributed along with your OS).</a:t>
            </a:r>
          </a:p>
          <a:p>
            <a:r>
              <a:rPr lang="en-US" dirty="0"/>
              <a:t>To acquire a certificate, Amazon.com will share their public key and some real-world proof that they are amazon.com to the CA.</a:t>
            </a:r>
          </a:p>
          <a:p>
            <a:r>
              <a:rPr lang="en-US" dirty="0"/>
              <a:t>The CA locks Amazon’s public key with its own private key.  This is called a “certificate”.</a:t>
            </a:r>
          </a:p>
          <a:p>
            <a:r>
              <a:rPr lang="en-US" dirty="0"/>
              <a:t>When we visit amazon.com, it presents its certificate to our browser.</a:t>
            </a:r>
          </a:p>
          <a:p>
            <a:r>
              <a:rPr lang="en-US" dirty="0"/>
              <a:t>Our browser unlocks the certificate with the CA’s public key, thus getting amazon’s public key.</a:t>
            </a:r>
          </a:p>
          <a:p>
            <a:r>
              <a:rPr lang="en-US" dirty="0"/>
              <a:t>Because we trust the CA, we can trust that this public key is really Amazon.com .</a:t>
            </a:r>
          </a:p>
        </p:txBody>
      </p:sp>
      <p:sp>
        <p:nvSpPr>
          <p:cNvPr id="4" name="Slide Number Placeholder 3">
            <a:extLst>
              <a:ext uri="{FF2B5EF4-FFF2-40B4-BE49-F238E27FC236}">
                <a16:creationId xmlns:a16="http://schemas.microsoft.com/office/drawing/2014/main" id="{856F3F79-6C5E-E012-75D7-F4DA2CB33F0C}"/>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B3035C4C-6EBD-2880-E2B5-45DE4DB48C9D}"/>
              </a:ext>
            </a:extLst>
          </p:cNvPr>
          <p:cNvSpPr txBox="1"/>
          <p:nvPr/>
        </p:nvSpPr>
        <p:spPr>
          <a:xfrm>
            <a:off x="9206630" y="4115580"/>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Tree>
    <p:extLst>
      <p:ext uri="{BB962C8B-B14F-4D97-AF65-F5344CB8AC3E}">
        <p14:creationId xmlns:p14="http://schemas.microsoft.com/office/powerpoint/2010/main" val="37126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ertificate Authorities"/>
          <p:cNvSpPr txBox="1">
            <a:spLocks noGrp="1"/>
          </p:cNvSpPr>
          <p:nvPr>
            <p:ph type="title"/>
          </p:nvPr>
        </p:nvSpPr>
        <p:spPr>
          <a:prstGeom prst="rect">
            <a:avLst/>
          </a:prstGeom>
        </p:spPr>
        <p:txBody>
          <a:bodyPr>
            <a:normAutofit/>
          </a:bodyPr>
          <a:lstStyle/>
          <a:p>
            <a:r>
              <a:rPr lang="en-US" sz="3600" b="0" dirty="0">
                <a:latin typeface="Verdana" panose="020B0604030504040204" pitchFamily="34" charset="0"/>
                <a:ea typeface="Verdana" panose="020B0604030504040204" pitchFamily="34" charset="0"/>
              </a:rPr>
              <a:t>Certificate Authorities issue SSL Certificates</a:t>
            </a:r>
            <a:endParaRPr sz="3600" dirty="0"/>
          </a:p>
        </p:txBody>
      </p:sp>
      <p:sp>
        <p:nvSpPr>
          <p:cNvPr id="3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marR="0" lvl="0" indent="0" algn="r" defTabSz="914400" rtl="0" eaLnBrk="1" fontAlgn="auto" latinLnBrk="0" hangingPunct="0">
              <a:lnSpc>
                <a:spcPct val="100000"/>
              </a:lnSpc>
              <a:spcBef>
                <a:spcPts val="0"/>
              </a:spcBef>
              <a:spcAft>
                <a:spcPts val="0"/>
              </a:spcAft>
              <a:buClrTx/>
              <a:buSzTx/>
              <a:buFontTx/>
              <a:buNone/>
              <a:tabLst/>
              <a:defRPr/>
            </a:pPr>
            <a:fld id="{86CB4B4D-7CA3-9044-876B-883B54F8677D}" type="slidenum">
              <a:rPr kumimoji="0" sz="1200" b="0" i="0" u="none" strike="noStrike" kern="0" cap="none" spc="0" normalizeH="0" baseline="0" noProof="0">
                <a:ln>
                  <a:noFill/>
                </a:ln>
                <a:solidFill>
                  <a:srgbClr val="888888"/>
                </a:solidFill>
                <a:effectLst/>
                <a:uLnTx/>
                <a:uFillTx/>
                <a:latin typeface="Calibri"/>
                <a:cs typeface="Calibri"/>
                <a:sym typeface="Calibri"/>
              </a:rPr>
              <a:pPr marL="0" marR="0" lvl="0" indent="0" algn="r" defTabSz="914400" rtl="0" eaLnBrk="1" fontAlgn="auto" latinLnBrk="0" hangingPunct="0">
                <a:lnSpc>
                  <a:spcPct val="100000"/>
                </a:lnSpc>
                <a:spcBef>
                  <a:spcPts val="0"/>
                </a:spcBef>
                <a:spcAft>
                  <a:spcPts val="0"/>
                </a:spcAft>
                <a:buClrTx/>
                <a:buSzTx/>
                <a:buFontTx/>
                <a:buNone/>
                <a:tabLst/>
                <a:defRPr/>
              </a:pPr>
              <a:t>35</a:t>
            </a:fld>
            <a:endParaRPr kumimoji="0" sz="1200" b="0" i="0" u="none" strike="noStrike" kern="0" cap="none" spc="0" normalizeH="0" baseline="0" noProof="0">
              <a:ln>
                <a:noFill/>
              </a:ln>
              <a:solidFill>
                <a:srgbClr val="888888"/>
              </a:solidFill>
              <a:effectLst/>
              <a:uLnTx/>
              <a:uFillTx/>
              <a:latin typeface="Calibri"/>
              <a:cs typeface="Calibri"/>
              <a:sym typeface="Calibri"/>
            </a:endParaRPr>
          </a:p>
        </p:txBody>
      </p:sp>
      <p:grpSp>
        <p:nvGrpSpPr>
          <p:cNvPr id="381" name="Certificate Authority"/>
          <p:cNvGrpSpPr/>
          <p:nvPr/>
        </p:nvGrpSpPr>
        <p:grpSpPr>
          <a:xfrm>
            <a:off x="8026586" y="1204187"/>
            <a:ext cx="2116828" cy="2426213"/>
            <a:chOff x="0" y="0"/>
            <a:chExt cx="2116826" cy="2426211"/>
          </a:xfrm>
        </p:grpSpPr>
        <p:sp>
          <p:nvSpPr>
            <p:cNvPr id="379" name="Rectangle"/>
            <p:cNvSpPr/>
            <p:nvPr/>
          </p:nvSpPr>
          <p:spPr>
            <a:xfrm>
              <a:off x="0" y="-1"/>
              <a:ext cx="2116827" cy="2426213"/>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0" name="Certificate Authority"/>
            <p:cNvSpPr txBox="1"/>
            <p:nvPr/>
          </p:nvSpPr>
          <p:spPr>
            <a:xfrm>
              <a:off x="0" y="-1"/>
              <a:ext cx="2116827" cy="282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Certificate Authority</a:t>
              </a:r>
            </a:p>
          </p:txBody>
        </p:sp>
      </p:grpSp>
      <p:grpSp>
        <p:nvGrpSpPr>
          <p:cNvPr id="384" name="Amazon"/>
          <p:cNvGrpSpPr/>
          <p:nvPr/>
        </p:nvGrpSpPr>
        <p:grpSpPr>
          <a:xfrm>
            <a:off x="1460810" y="1193669"/>
            <a:ext cx="2857779" cy="5169651"/>
            <a:chOff x="0" y="0"/>
            <a:chExt cx="2775411" cy="5509057"/>
          </a:xfrm>
        </p:grpSpPr>
        <p:sp>
          <p:nvSpPr>
            <p:cNvPr id="382" name="Rectangle"/>
            <p:cNvSpPr/>
            <p:nvPr/>
          </p:nvSpPr>
          <p:spPr>
            <a:xfrm>
              <a:off x="-1" y="-1"/>
              <a:ext cx="2775413" cy="5509059"/>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3" name="Amazon"/>
            <p:cNvSpPr txBox="1"/>
            <p:nvPr/>
          </p:nvSpPr>
          <p:spPr>
            <a:xfrm>
              <a:off x="-1" y="-1"/>
              <a:ext cx="2775413" cy="2821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Amazon</a:t>
              </a:r>
            </a:p>
          </p:txBody>
        </p:sp>
      </p:grpSp>
      <p:grpSp>
        <p:nvGrpSpPr>
          <p:cNvPr id="387" name="Group"/>
          <p:cNvGrpSpPr/>
          <p:nvPr/>
        </p:nvGrpSpPr>
        <p:grpSpPr>
          <a:xfrm>
            <a:off x="2067782" y="3245703"/>
            <a:ext cx="1527742" cy="1228164"/>
            <a:chOff x="0" y="0"/>
            <a:chExt cx="1483707" cy="1308797"/>
          </a:xfrm>
        </p:grpSpPr>
        <p:sp>
          <p:nvSpPr>
            <p:cNvPr id="385"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6"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public key</a:t>
              </a:r>
            </a:p>
          </p:txBody>
        </p:sp>
      </p:grpSp>
      <p:grpSp>
        <p:nvGrpSpPr>
          <p:cNvPr id="390" name="Group"/>
          <p:cNvGrpSpPr/>
          <p:nvPr/>
        </p:nvGrpSpPr>
        <p:grpSpPr>
          <a:xfrm>
            <a:off x="8304055" y="1573739"/>
            <a:ext cx="1483708" cy="614449"/>
            <a:chOff x="0" y="0"/>
            <a:chExt cx="1483707" cy="614448"/>
          </a:xfrm>
        </p:grpSpPr>
        <p:sp>
          <p:nvSpPr>
            <p:cNvPr id="388"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89"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private key</a:t>
              </a:r>
            </a:p>
          </p:txBody>
        </p:sp>
      </p:grpSp>
      <p:grpSp>
        <p:nvGrpSpPr>
          <p:cNvPr id="393" name="Group"/>
          <p:cNvGrpSpPr/>
          <p:nvPr/>
        </p:nvGrpSpPr>
        <p:grpSpPr>
          <a:xfrm>
            <a:off x="2067782" y="1478527"/>
            <a:ext cx="1527741" cy="1228165"/>
            <a:chOff x="0" y="0"/>
            <a:chExt cx="1483707" cy="1308797"/>
          </a:xfrm>
        </p:grpSpPr>
        <p:sp>
          <p:nvSpPr>
            <p:cNvPr id="391" name="Key"/>
            <p:cNvSpPr/>
            <p:nvPr/>
          </p:nvSpPr>
          <p:spPr>
            <a:xfrm>
              <a:off x="510068" y="0"/>
              <a:ext cx="463571"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2" name="amazon.com private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private key</a:t>
              </a:r>
            </a:p>
          </p:txBody>
        </p:sp>
      </p:grpSp>
      <p:grpSp>
        <p:nvGrpSpPr>
          <p:cNvPr id="396" name="Group"/>
          <p:cNvGrpSpPr/>
          <p:nvPr/>
        </p:nvGrpSpPr>
        <p:grpSpPr>
          <a:xfrm>
            <a:off x="8304055" y="2573209"/>
            <a:ext cx="1483708" cy="614449"/>
            <a:chOff x="0" y="0"/>
            <a:chExt cx="1483707" cy="614448"/>
          </a:xfrm>
        </p:grpSpPr>
        <p:sp>
          <p:nvSpPr>
            <p:cNvPr id="394"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5"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public key</a:t>
              </a:r>
            </a:p>
          </p:txBody>
        </p:sp>
      </p:grpSp>
      <p:grpSp>
        <p:nvGrpSpPr>
          <p:cNvPr id="399" name="Some real-world proof that we are really amazon.com"/>
          <p:cNvGrpSpPr/>
          <p:nvPr/>
        </p:nvGrpSpPr>
        <p:grpSpPr>
          <a:xfrm>
            <a:off x="1940941" y="5154343"/>
            <a:ext cx="1774318" cy="975172"/>
            <a:chOff x="0" y="0"/>
            <a:chExt cx="1723177" cy="1039194"/>
          </a:xfrm>
        </p:grpSpPr>
        <p:sp>
          <p:nvSpPr>
            <p:cNvPr id="397" name="Rectangle"/>
            <p:cNvSpPr/>
            <p:nvPr/>
          </p:nvSpPr>
          <p:spPr>
            <a:xfrm>
              <a:off x="-1" y="0"/>
              <a:ext cx="1723179" cy="1039195"/>
            </a:xfrm>
            <a:prstGeom prst="rect">
              <a:avLst/>
            </a:prstGeom>
            <a:solidFill>
              <a:srgbClr val="566D7A"/>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398" name="Some real-world proof that we are really amazon.com"/>
            <p:cNvSpPr txBox="1"/>
            <p:nvPr/>
          </p:nvSpPr>
          <p:spPr>
            <a:xfrm>
              <a:off x="-1" y="162607"/>
              <a:ext cx="1723179" cy="7139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Some real-world proof that we are really amazon.com</a:t>
              </a:r>
            </a:p>
          </p:txBody>
        </p:sp>
      </p:grpSp>
      <p:grpSp>
        <p:nvGrpSpPr>
          <p:cNvPr id="402" name="My Laptop"/>
          <p:cNvGrpSpPr/>
          <p:nvPr/>
        </p:nvGrpSpPr>
        <p:grpSpPr>
          <a:xfrm>
            <a:off x="7974900" y="3906170"/>
            <a:ext cx="2116828" cy="2426213"/>
            <a:chOff x="0" y="0"/>
            <a:chExt cx="2116826" cy="2426211"/>
          </a:xfrm>
        </p:grpSpPr>
        <p:sp>
          <p:nvSpPr>
            <p:cNvPr id="400" name="Rectangle"/>
            <p:cNvSpPr/>
            <p:nvPr/>
          </p:nvSpPr>
          <p:spPr>
            <a:xfrm>
              <a:off x="0" y="0"/>
              <a:ext cx="2116827" cy="2426212"/>
            </a:xfrm>
            <a:prstGeom prst="rect">
              <a:avLst/>
            </a:prstGeom>
            <a:solidFill>
              <a:srgbClr val="4982C6"/>
            </a:solidFill>
            <a:ln w="12700" cap="flat">
              <a:noFill/>
              <a:miter lim="400000"/>
            </a:ln>
            <a:effectLst/>
          </p:spPr>
          <p:txBody>
            <a:bodyPr wrap="square" lIns="25400" tIns="25400" rIns="25400" bIns="25400" numCol="1" anchor="t">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1" name="My Laptop"/>
            <p:cNvSpPr txBox="1"/>
            <p:nvPr/>
          </p:nvSpPr>
          <p:spPr>
            <a:xfrm>
              <a:off x="0" y="0"/>
              <a:ext cx="2116827" cy="28218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defTabSz="410765">
                <a:defRPr sz="1400">
                  <a:solidFill>
                    <a:srgbClr val="FFFFFF"/>
                  </a:solidFill>
                  <a:latin typeface="Helvetica Neue Medium"/>
                  <a:ea typeface="Helvetica Neue Medium"/>
                  <a:cs typeface="Helvetica Neue Medium"/>
                  <a:sym typeface="Helvetica Neue Medium"/>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400" b="0" i="0" u="none" strike="noStrike" kern="0" cap="none" spc="0" normalizeH="0" baseline="0" noProof="0">
                  <a:ln>
                    <a:noFill/>
                  </a:ln>
                  <a:solidFill>
                    <a:srgbClr val="FFFFFF"/>
                  </a:solidFill>
                  <a:effectLst/>
                  <a:uLnTx/>
                  <a:uFillTx/>
                  <a:latin typeface="Helvetica Neue Medium"/>
                  <a:sym typeface="Helvetica Neue Medium"/>
                </a:rPr>
                <a:t>My Laptop</a:t>
              </a:r>
            </a:p>
          </p:txBody>
        </p:sp>
      </p:grpSp>
      <p:grpSp>
        <p:nvGrpSpPr>
          <p:cNvPr id="405" name="Group"/>
          <p:cNvGrpSpPr/>
          <p:nvPr/>
        </p:nvGrpSpPr>
        <p:grpSpPr>
          <a:xfrm>
            <a:off x="8304055" y="1573739"/>
            <a:ext cx="1483708" cy="614449"/>
            <a:chOff x="0" y="0"/>
            <a:chExt cx="1483707" cy="614448"/>
          </a:xfrm>
        </p:grpSpPr>
        <p:sp>
          <p:nvSpPr>
            <p:cNvPr id="403"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EE230C"/>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4" name="CA private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private key</a:t>
              </a:r>
            </a:p>
          </p:txBody>
        </p:sp>
      </p:grpSp>
      <p:grpSp>
        <p:nvGrpSpPr>
          <p:cNvPr id="408" name="Group"/>
          <p:cNvGrpSpPr/>
          <p:nvPr/>
        </p:nvGrpSpPr>
        <p:grpSpPr>
          <a:xfrm>
            <a:off x="5944375" y="1417983"/>
            <a:ext cx="1929048" cy="3051385"/>
            <a:chOff x="676084" y="0"/>
            <a:chExt cx="1929046" cy="3051383"/>
          </a:xfrm>
        </p:grpSpPr>
        <p:sp>
          <p:nvSpPr>
            <p:cNvPr id="406" name="Ribbon"/>
            <p:cNvSpPr/>
            <p:nvPr/>
          </p:nvSpPr>
          <p:spPr>
            <a:xfrm>
              <a:off x="676084" y="0"/>
              <a:ext cx="683099" cy="1031909"/>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07" name="amazon.com certificate…"/>
            <p:cNvSpPr/>
            <p:nvPr/>
          </p:nvSpPr>
          <p:spPr>
            <a:xfrm>
              <a:off x="1335131" y="178138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a:ln>
                    <a:noFill/>
                  </a:ln>
                  <a:solidFill>
                    <a:srgbClr val="000000"/>
                  </a:solidFill>
                  <a:effectLst/>
                  <a:uLnTx/>
                  <a:uFillTx/>
                  <a:latin typeface="Helvetica Neue"/>
                  <a:sym typeface="Helvetica Neue"/>
                </a:rPr>
                <a:t>(AZ’s public key + CA’s sig)</a:t>
              </a:r>
            </a:p>
          </p:txBody>
        </p:sp>
      </p:grpSp>
      <p:grpSp>
        <p:nvGrpSpPr>
          <p:cNvPr id="411" name="Group"/>
          <p:cNvGrpSpPr/>
          <p:nvPr/>
        </p:nvGrpSpPr>
        <p:grpSpPr>
          <a:xfrm>
            <a:off x="2067782" y="3245703"/>
            <a:ext cx="1527742" cy="1228164"/>
            <a:chOff x="0" y="0"/>
            <a:chExt cx="1483707" cy="1308797"/>
          </a:xfrm>
        </p:grpSpPr>
        <p:sp>
          <p:nvSpPr>
            <p:cNvPr id="409" name="Key"/>
            <p:cNvSpPr/>
            <p:nvPr/>
          </p:nvSpPr>
          <p:spPr>
            <a:xfrm>
              <a:off x="510068" y="0"/>
              <a:ext cx="463572" cy="107767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0" name="amazon.com public key"/>
            <p:cNvSpPr/>
            <p:nvPr/>
          </p:nvSpPr>
          <p:spPr>
            <a:xfrm>
              <a:off x="0" y="1308797"/>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a:ln>
                    <a:noFill/>
                  </a:ln>
                  <a:solidFill>
                    <a:srgbClr val="000000"/>
                  </a:solidFill>
                  <a:effectLst/>
                  <a:uLnTx/>
                  <a:uFillTx/>
                  <a:latin typeface="Helvetica Neue"/>
                  <a:sym typeface="Helvetica Neue"/>
                </a:rPr>
                <a:t> public key</a:t>
              </a:r>
            </a:p>
          </p:txBody>
        </p:sp>
      </p:grpSp>
      <p:grpSp>
        <p:nvGrpSpPr>
          <p:cNvPr id="414" name="Group"/>
          <p:cNvGrpSpPr/>
          <p:nvPr/>
        </p:nvGrpSpPr>
        <p:grpSpPr>
          <a:xfrm>
            <a:off x="4420065" y="4256988"/>
            <a:ext cx="1997286" cy="3074130"/>
            <a:chOff x="607846" y="0"/>
            <a:chExt cx="1997285" cy="3074129"/>
          </a:xfrm>
        </p:grpSpPr>
        <p:sp>
          <p:nvSpPr>
            <p:cNvPr id="412" name="Ribbon"/>
            <p:cNvSpPr/>
            <p:nvPr/>
          </p:nvSpPr>
          <p:spPr>
            <a:xfrm>
              <a:off x="607846" y="0"/>
              <a:ext cx="683099" cy="1031908"/>
            </a:xfrm>
            <a:custGeom>
              <a:avLst/>
              <a:gdLst/>
              <a:ahLst/>
              <a:cxnLst>
                <a:cxn ang="0">
                  <a:pos x="wd2" y="hd2"/>
                </a:cxn>
                <a:cxn ang="5400000">
                  <a:pos x="wd2" y="hd2"/>
                </a:cxn>
                <a:cxn ang="10800000">
                  <a:pos x="wd2" y="hd2"/>
                </a:cxn>
                <a:cxn ang="16200000">
                  <a:pos x="wd2" y="hd2"/>
                </a:cxn>
              </a:cxnLst>
              <a:rect l="0" t="0" r="r" b="b"/>
              <a:pathLst>
                <a:path w="21484"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3" name="amazon.com certificate…"/>
            <p:cNvSpPr/>
            <p:nvPr/>
          </p:nvSpPr>
          <p:spPr>
            <a:xfrm>
              <a:off x="1335131" y="180412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numCol="1" anchor="ctr">
              <a:spAutoFit/>
            </a:bodyPr>
            <a:lstStyle/>
            <a:p>
              <a:pPr marL="0" marR="0" lvl="0" indent="0" algn="ctr" defTabSz="410765" rtl="0" eaLnBrk="1" fontAlgn="auto" latinLnBrk="0" hangingPunct="0">
                <a:lnSpc>
                  <a:spcPct val="100000"/>
                </a:lnSpc>
                <a:spcBef>
                  <a:spcPts val="0"/>
                </a:spcBef>
                <a:spcAft>
                  <a:spcPts val="0"/>
                </a:spcAft>
                <a:buClrTx/>
                <a:buSzTx/>
                <a:buFontTx/>
                <a:buNone/>
                <a:tabLst/>
                <a:defRPr sz="1600" b="1" u="sng">
                  <a:latin typeface="+mj-lt"/>
                  <a:ea typeface="+mj-ea"/>
                  <a:cs typeface="+mj-cs"/>
                  <a:sym typeface="Helvetica Neue"/>
                </a:defRPr>
              </a:pPr>
              <a:r>
                <a:rPr kumimoji="0" sz="1600" b="1" i="0" u="sng" strike="noStrike" kern="0" cap="none" spc="0" normalizeH="0" baseline="0" noProof="0" dirty="0">
                  <a:ln>
                    <a:noFill/>
                  </a:ln>
                  <a:solidFill>
                    <a:srgbClr val="0000FF"/>
                  </a:solidFill>
                  <a:effectLst/>
                  <a:uLnTx/>
                  <a:uFill>
                    <a:solidFill>
                      <a:srgbClr val="0000FF"/>
                    </a:solidFill>
                  </a:uFill>
                  <a:latin typeface="Helvetica Neue"/>
                  <a:sym typeface="Helvetica Neue"/>
                  <a:hlinkClick r:id="rId3"/>
                </a:rPr>
                <a:t>amazon.com</a:t>
              </a:r>
              <a:r>
                <a:rPr kumimoji="0" sz="1600" b="1" i="0" u="none" strike="noStrike" kern="0" cap="none" spc="0" normalizeH="0" baseline="0" noProof="0" dirty="0">
                  <a:ln>
                    <a:noFill/>
                  </a:ln>
                  <a:solidFill>
                    <a:srgbClr val="000000"/>
                  </a:solidFill>
                  <a:effectLst/>
                  <a:uLnTx/>
                  <a:uFillTx/>
                  <a:latin typeface="Helvetica Neue"/>
                  <a:sym typeface="Helvetica Neue"/>
                </a:rPr>
                <a:t> certificate</a:t>
              </a:r>
            </a:p>
            <a:p>
              <a:pPr marL="0" marR="0" lvl="0" indent="0" algn="ctr" defTabSz="410765" rtl="0" eaLnBrk="1" fontAlgn="auto" latinLnBrk="0" hangingPunct="0">
                <a:lnSpc>
                  <a:spcPct val="100000"/>
                </a:lnSpc>
                <a:spcBef>
                  <a:spcPts val="0"/>
                </a:spcBef>
                <a:spcAft>
                  <a:spcPts val="0"/>
                </a:spcAft>
                <a:buClrTx/>
                <a:buSzTx/>
                <a:buFontTx/>
                <a:buNone/>
                <a:tabLst/>
                <a:defRPr sz="1600" b="1">
                  <a:latin typeface="+mj-lt"/>
                  <a:ea typeface="+mj-ea"/>
                  <a:cs typeface="+mj-cs"/>
                  <a:sym typeface="Helvetica Neue"/>
                </a:defRPr>
              </a:pPr>
              <a:r>
                <a:rPr kumimoji="0" sz="1600" b="1" i="0" u="none" strike="noStrike" kern="0" cap="none" spc="0" normalizeH="0" baseline="0" noProof="0" dirty="0">
                  <a:ln>
                    <a:noFill/>
                  </a:ln>
                  <a:solidFill>
                    <a:srgbClr val="000000"/>
                  </a:solidFill>
                  <a:effectLst/>
                  <a:uLnTx/>
                  <a:uFillTx/>
                  <a:latin typeface="Helvetica Neue"/>
                  <a:sym typeface="Helvetica Neue"/>
                </a:rPr>
                <a:t>(AZ’s public key + CA’s sig)</a:t>
              </a:r>
            </a:p>
          </p:txBody>
        </p:sp>
      </p:grpSp>
      <p:grpSp>
        <p:nvGrpSpPr>
          <p:cNvPr id="417" name="Group"/>
          <p:cNvGrpSpPr/>
          <p:nvPr/>
        </p:nvGrpSpPr>
        <p:grpSpPr>
          <a:xfrm>
            <a:off x="8291459" y="5260271"/>
            <a:ext cx="1483709" cy="614450"/>
            <a:chOff x="0" y="0"/>
            <a:chExt cx="1483707" cy="614448"/>
          </a:xfrm>
        </p:grpSpPr>
        <p:sp>
          <p:nvSpPr>
            <p:cNvPr id="415" name="Skeleton Key"/>
            <p:cNvSpPr/>
            <p:nvPr/>
          </p:nvSpPr>
          <p:spPr>
            <a:xfrm>
              <a:off x="203364" y="0"/>
              <a:ext cx="1076979" cy="412191"/>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rgbClr val="61D836"/>
            </a:solidFill>
            <a:ln w="12700" cap="flat">
              <a:noFill/>
              <a:miter lim="400000"/>
            </a:ln>
            <a:effectLst/>
          </p:spPr>
          <p:txBody>
            <a:bodyPr wrap="square" lIns="25400" tIns="25400" rIns="25400" bIns="25400" numCol="1" anchor="ctr">
              <a:noAutofit/>
            </a:bodyPr>
            <a:lstStyle/>
            <a:p>
              <a:pPr marL="0" marR="0" lvl="0" indent="0" algn="ctr" defTabSz="410765" rtl="0" eaLnBrk="1" fontAlgn="auto" latinLnBrk="0" hangingPunct="0">
                <a:lnSpc>
                  <a:spcPct val="100000"/>
                </a:lnSpc>
                <a:spcBef>
                  <a:spcPts val="0"/>
                </a:spcBef>
                <a:spcAft>
                  <a:spcPts val="0"/>
                </a:spcAft>
                <a:buClrTx/>
                <a:buSzTx/>
                <a:buFontTx/>
                <a:buNone/>
                <a:tabLst/>
                <a:defRPr sz="1400">
                  <a:solidFill>
                    <a:srgbClr val="FFFFFF"/>
                  </a:solidFill>
                  <a:latin typeface="Helvetica Neue Medium"/>
                  <a:ea typeface="Helvetica Neue Medium"/>
                  <a:cs typeface="Helvetica Neue Medium"/>
                  <a:sym typeface="Helvetica Neue Medium"/>
                </a:defRPr>
              </a:pPr>
              <a:endParaRPr kumimoji="0" sz="1400" b="0" i="0" u="none" strike="noStrike" kern="0" cap="none" spc="0" normalizeH="0" baseline="0" noProof="0">
                <a:ln>
                  <a:noFill/>
                </a:ln>
                <a:solidFill>
                  <a:srgbClr val="FFFFFF"/>
                </a:solidFill>
                <a:effectLst/>
                <a:uLnTx/>
                <a:uFillTx/>
                <a:latin typeface="Helvetica Neue Medium"/>
                <a:sym typeface="Helvetica Neue Medium"/>
              </a:endParaRPr>
            </a:p>
          </p:txBody>
        </p:sp>
        <p:sp>
          <p:nvSpPr>
            <p:cNvPr id="416" name="CA public key"/>
            <p:cNvSpPr/>
            <p:nvPr/>
          </p:nvSpPr>
          <p:spPr>
            <a:xfrm>
              <a:off x="0" y="614448"/>
              <a:ext cx="1483708"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ctr">
              <a:spAutoFit/>
            </a:bodyPr>
            <a:lstStyle>
              <a:lvl1pPr defTabSz="410765">
                <a:defRPr sz="1600" b="1">
                  <a:latin typeface="+mj-lt"/>
                  <a:ea typeface="+mj-ea"/>
                  <a:cs typeface="+mj-cs"/>
                  <a:sym typeface="Helvetica Neue"/>
                </a:defRPr>
              </a:lvl1pPr>
            </a:lstStyle>
            <a:p>
              <a:pPr marL="0" marR="0" lvl="0" indent="0" algn="ctr" defTabSz="410765" rtl="0" eaLnBrk="1" fontAlgn="auto" latinLnBrk="0" hangingPunct="0">
                <a:lnSpc>
                  <a:spcPct val="100000"/>
                </a:lnSpc>
                <a:spcBef>
                  <a:spcPts val="0"/>
                </a:spcBef>
                <a:spcAft>
                  <a:spcPts val="0"/>
                </a:spcAft>
                <a:buClrTx/>
                <a:buSzTx/>
                <a:buFontTx/>
                <a:buNone/>
                <a:tabLst/>
                <a:defRPr/>
              </a:pPr>
              <a:r>
                <a:rPr kumimoji="0" sz="1600" b="1" i="0" u="none" strike="noStrike" kern="0" cap="none" spc="0" normalizeH="0" baseline="0" noProof="0">
                  <a:ln>
                    <a:noFill/>
                  </a:ln>
                  <a:solidFill>
                    <a:srgbClr val="000000"/>
                  </a:solidFill>
                  <a:effectLst/>
                  <a:uLnTx/>
                  <a:uFillTx/>
                  <a:latin typeface="Helvetica Neue"/>
                  <a:sym typeface="Helvetica Neue"/>
                </a:rPr>
                <a:t>CA public key</a:t>
              </a:r>
            </a:p>
          </p:txBody>
        </p:sp>
      </p:grpSp>
      <p:sp>
        <p:nvSpPr>
          <p:cNvPr id="3" name="Text Placeholder 2">
            <a:extLst>
              <a:ext uri="{FF2B5EF4-FFF2-40B4-BE49-F238E27FC236}">
                <a16:creationId xmlns:a16="http://schemas.microsoft.com/office/drawing/2014/main" id="{DC31F0D5-8D9A-28E4-7DEF-96FC18CA5AF9}"/>
              </a:ext>
            </a:extLst>
          </p:cNvPr>
          <p:cNvSpPr>
            <a:spLocks noGrp="1"/>
          </p:cNvSpPr>
          <p:nvPr>
            <p:ph type="body" idx="1"/>
          </p:nvPr>
        </p:nvSpPr>
        <p:spPr/>
        <p:txBody>
          <a:bodyPr/>
          <a:lstStyle/>
          <a:p>
            <a:endParaRPr lang="en-US"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8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99"/>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405"/>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4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40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15703 -0.18056 L -0.12019 0.41574 " pathEditMode="relative" rAng="0" ptsTypes="AA">
                                      <p:cBhvr>
                                        <p:cTn id="26" dur="1000" fill="hold"/>
                                        <p:tgtEl>
                                          <p:spTgt spid="408"/>
                                        </p:tgtEl>
                                        <p:attrNameLst>
                                          <p:attrName>ppt_x</p:attrName>
                                          <p:attrName>ppt_y</p:attrName>
                                        </p:attrNameLst>
                                      </p:cBhvr>
                                      <p:rCtr x="-13867" y="29815"/>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87"/>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9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4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4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7" grpId="0" animBg="1" advAuto="0"/>
      <p:bldP spid="399" grpId="0" animBg="1" advAuto="0"/>
      <p:bldP spid="405" grpId="0" animBg="1" advAuto="0"/>
      <p:bldP spid="408" grpId="0" animBg="1" advAuto="0"/>
      <p:bldP spid="414"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a:bodyPr>
          <a:lstStyle/>
          <a:p>
            <a:r>
              <a:rPr lang="en-US" sz="3600" dirty="0"/>
              <a:t>What happens if a CA is compromised, and issues invalid certificates?</a:t>
            </a:r>
            <a:endParaRPr sz="3600"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can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sz="3600"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42</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43</a:t>
            </a:fld>
            <a:endParaRPr lang="en-US"/>
          </a:p>
        </p:txBody>
      </p:sp>
    </p:spTree>
    <p:extLst>
      <p:ext uri="{BB962C8B-B14F-4D97-AF65-F5344CB8AC3E}">
        <p14:creationId xmlns:p14="http://schemas.microsoft.com/office/powerpoint/2010/main" val="2508270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44</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45</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48</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49</a:t>
            </a:fld>
            <a:endParaRPr lang="en-US"/>
          </a:p>
        </p:txBody>
      </p:sp>
    </p:spTree>
    <p:extLst>
      <p:ext uri="{BB962C8B-B14F-4D97-AF65-F5344CB8AC3E}">
        <p14:creationId xmlns:p14="http://schemas.microsoft.com/office/powerpoint/2010/main" val="425725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normAutofit/>
          </a:bodyPr>
          <a:lstStyle/>
          <a:p>
            <a:r>
              <a:rPr lang="en-US" sz="3600"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136465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53</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55</a:t>
            </a:fld>
            <a:endParaRPr lang="en-US"/>
          </a:p>
        </p:txBody>
      </p:sp>
    </p:spTree>
    <p:extLst>
      <p:ext uri="{BB962C8B-B14F-4D97-AF65-F5344CB8AC3E}">
        <p14:creationId xmlns:p14="http://schemas.microsoft.com/office/powerpoint/2010/main" val="3390111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lstStyle/>
          <a:p>
            <a:r>
              <a:rPr lang="en-US" dirty="0"/>
              <a:t>In software, as in the real world…</a:t>
            </a:r>
          </a:p>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ctr">
        <a:spAutoFit/>
      </a:bodyPr>
      <a:lstStyle>
        <a:defPPr marL="0" marR="0" indent="0" algn="ctr" defTabSz="1219168"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44600</TotalTime>
  <Words>7019</Words>
  <Application>Microsoft Office PowerPoint</Application>
  <PresentationFormat>Widescreen</PresentationFormat>
  <Paragraphs>611</Paragraphs>
  <Slides>56</Slides>
  <Notes>50</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56</vt:i4>
      </vt:variant>
    </vt:vector>
  </HeadingPairs>
  <TitlesOfParts>
    <vt:vector size="72" baseType="lpstr">
      <vt:lpstr>Helvetica</vt:lpstr>
      <vt:lpstr>Helvetica Neue</vt:lpstr>
      <vt:lpstr>Chiller</vt:lpstr>
      <vt:lpstr>Algerian</vt:lpstr>
      <vt:lpstr>Helvetica Neue Medium</vt:lpstr>
      <vt:lpstr>Arial</vt:lpstr>
      <vt:lpstr>Consolas</vt:lpstr>
      <vt:lpstr>Times New Roman</vt:lpstr>
      <vt:lpstr>Abadi</vt:lpstr>
      <vt:lpstr>Bradley Hand ITC</vt:lpstr>
      <vt:lpstr>Verdana</vt:lpstr>
      <vt:lpstr>Calibri</vt:lpstr>
      <vt:lpstr>Avenir Next Regular</vt:lpstr>
      <vt:lpstr>Office Theme</vt:lpstr>
      <vt:lpstr>1_Office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know that this request is coming from Alice?</vt:lpstr>
      <vt:lpstr>How does Alice know that this request is coming from Amazon?</vt:lpstr>
      <vt:lpstr>Public-Key Cryptography in a nutshell</vt:lpstr>
      <vt:lpstr>PKC uses locks and keys</vt:lpstr>
      <vt:lpstr>Avery uses this setup to securely sign their messages.</vt:lpstr>
      <vt:lpstr>This setup can be reversed so that anybody can send out a message that only Avery can read.</vt:lpstr>
      <vt:lpstr>SSL: A solution?</vt:lpstr>
      <vt:lpstr>Certificate Authorities associate public keys with real-world entities</vt:lpstr>
      <vt:lpstr>Certificate Authorities issue SSL Certificates</vt:lpstr>
      <vt:lpstr>Certificate Authorities are Implicitly Trusted</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158</cp:revision>
  <dcterms:created xsi:type="dcterms:W3CDTF">2021-01-07T15:19:22Z</dcterms:created>
  <dcterms:modified xsi:type="dcterms:W3CDTF">2023-11-10T15:09:44Z</dcterms:modified>
</cp:coreProperties>
</file>